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6"/>
  </p:notesMasterIdLst>
  <p:sldIdLst>
    <p:sldId id="2146846642" r:id="rId3"/>
    <p:sldId id="256" r:id="rId4"/>
    <p:sldId id="257" r:id="rId5"/>
    <p:sldId id="2146846644" r:id="rId6"/>
    <p:sldId id="25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FFF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0159A-66F8-4CC6-BB7D-3DDB018349CF}" v="1" dt="2025-03-06T08:12:37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c190bc4ce7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c190bc4c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054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18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6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4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8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0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C3302-4C36-DA17-6749-B28C9A77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EE49C4-BBD9-C92C-DA99-22853C55A469}"/>
              </a:ext>
            </a:extLst>
          </p:cNvPr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1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4EBCB7-2AF4-2300-DC6F-51EE539C89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879C-00BB-6FBE-30A8-CE6FA6F9D8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7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664" indent="0">
              <a:buNone/>
              <a:defRPr>
                <a:solidFill>
                  <a:schemeClr val="bg1"/>
                </a:solidFill>
              </a:defRPr>
            </a:lvl2pPr>
            <a:lvl3pPr marL="849328" indent="0">
              <a:buNone/>
              <a:defRPr>
                <a:solidFill>
                  <a:schemeClr val="bg1"/>
                </a:solidFill>
              </a:defRPr>
            </a:lvl3pPr>
            <a:lvl4pPr marL="1273991" indent="0">
              <a:buNone/>
              <a:defRPr>
                <a:solidFill>
                  <a:schemeClr val="bg1"/>
                </a:solidFill>
              </a:defRPr>
            </a:lvl4pPr>
            <a:lvl5pPr marL="16986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672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3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3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06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1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1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7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0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774F5-4A4B-230A-995B-6A673D3AE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7E6DD9F5-7704-319C-9F43-9280D0BA44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64D5F-1876-8DC2-2AD3-C8FB7EA16A1F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E8AF8-6CA1-71ED-364A-02204A619369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7A979-467D-8867-0C30-BE8323B21D3A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007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C36A4-D218-56E8-FD55-2959CFF67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15" name="Picture 1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B0642955-EBA2-A21F-CE64-C18BE4F25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B6716-4C0E-BE1A-8D9A-1FA2EECF2788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AA99-426E-C07B-E573-5AB5E8EC3E1F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EEA2B-1987-CECE-3B0F-E69EC9647168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49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D841A-AE0E-A113-3AF4-416344073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E4C23E13-553E-8CAC-30D2-ABB45243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AE246-3507-2C60-3E77-80A401FFA0AE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5284-A704-B65E-8109-674A5BB60D55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4518E-C8F6-238D-D450-7DCE9CF7D3B0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973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A378E-CCB9-B95E-EAF1-0FEA6A235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33E13488-72FD-0E33-A6F2-2285D4FE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1812D-08D5-7E1D-329A-428B9A0C47C1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7D53-071E-4607-B9BE-20C235A4D5CE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7B451-623C-0461-A1FC-AD6C9E436521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853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57431-02A3-DBC7-0B20-DC97998DC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6B9EBB17-2A21-6002-1A8E-2C46E0592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917FE9-B869-D5C9-27E2-C7A269B03AE3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CB4FD-61D0-6469-66C9-C80359A8B99A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82BDD-6A39-728C-0DFC-83E37C5D096C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263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A123B2-AC32-37EE-21E1-ED6807070821}"/>
              </a:ext>
            </a:extLst>
          </p:cNvPr>
          <p:cNvSpPr txBox="1">
            <a:spLocks/>
          </p:cNvSpPr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743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  <a:pPr marL="0" marR="0" lvl="0" indent="0" algn="l" defTabSz="8493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43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8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849328" rtl="0" eaLnBrk="1" latinLnBrk="0" hangingPunct="1">
        <a:lnSpc>
          <a:spcPct val="90000"/>
        </a:lnSpc>
        <a:spcBef>
          <a:spcPct val="0"/>
        </a:spcBef>
        <a:buNone/>
        <a:defRPr sz="4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332" indent="-212332" algn="l" defTabSz="849328" rtl="0" eaLnBrk="1" latinLnBrk="0" hangingPunct="1">
        <a:lnSpc>
          <a:spcPct val="90000"/>
        </a:lnSpc>
        <a:spcBef>
          <a:spcPts val="929"/>
        </a:spcBef>
        <a:buFont typeface="Arial" panose="020B0604020202020204" pitchFamily="34" charset="0"/>
        <a:buChar char="•"/>
        <a:defRPr sz="2601" kern="1200">
          <a:solidFill>
            <a:schemeClr val="tx1"/>
          </a:solidFill>
          <a:latin typeface="+mn-lt"/>
          <a:ea typeface="+mn-ea"/>
          <a:cs typeface="+mn-cs"/>
        </a:defRPr>
      </a:lvl1pPr>
      <a:lvl2pPr marL="636996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2229" kern="1200">
          <a:solidFill>
            <a:schemeClr val="tx1"/>
          </a:solidFill>
          <a:latin typeface="+mn-lt"/>
          <a:ea typeface="+mn-ea"/>
          <a:cs typeface="+mn-cs"/>
        </a:defRPr>
      </a:lvl2pPr>
      <a:lvl3pPr marL="1061660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486323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910987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335651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760315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3184978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609642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1pPr>
      <a:lvl2pPr marL="424664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2pPr>
      <a:lvl3pPr marL="849328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3pPr>
      <a:lvl4pPr marL="1273992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698655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123319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547983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2972646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39731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81">
          <p15:clr>
            <a:srgbClr val="F26B43"/>
          </p15:clr>
        </p15:guide>
        <p15:guide id="2" pos="3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86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sqlite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AD14-DF38-9B8A-07AF-02BF5753C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634" y="2194560"/>
            <a:ext cx="6408782" cy="1920240"/>
          </a:xfrm>
        </p:spPr>
        <p:txBody>
          <a:bodyPr/>
          <a:lstStyle/>
          <a:p>
            <a:pPr>
              <a:lnSpc>
                <a:spcPts val="4797"/>
              </a:lnSpc>
            </a:pPr>
            <a:r>
              <a:rPr lang="en-US" dirty="0"/>
              <a:t>Hack the Future:</a:t>
            </a:r>
          </a:p>
          <a:p>
            <a:pPr>
              <a:lnSpc>
                <a:spcPts val="4797"/>
              </a:lnSpc>
            </a:pPr>
            <a:r>
              <a:rPr lang="en-US" dirty="0"/>
              <a:t>A Gen AI Sprint </a:t>
            </a:r>
            <a:br>
              <a:rPr lang="en-US" dirty="0"/>
            </a:br>
            <a:r>
              <a:rPr lang="en-US" dirty="0"/>
              <a:t>Powered by Data</a:t>
            </a:r>
          </a:p>
        </p:txBody>
      </p:sp>
    </p:spTree>
    <p:extLst>
      <p:ext uri="{BB962C8B-B14F-4D97-AF65-F5344CB8AC3E}">
        <p14:creationId xmlns:p14="http://schemas.microsoft.com/office/powerpoint/2010/main" val="37944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Demo video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" name="job-screening-ai - Visual Studio Code 2025-04-08 22-45-11">
            <a:hlinkClick r:id="" action="ppaction://media"/>
            <a:extLst>
              <a:ext uri="{FF2B5EF4-FFF2-40B4-BE49-F238E27FC236}">
                <a16:creationId xmlns:a16="http://schemas.microsoft.com/office/drawing/2014/main" id="{009F0BD7-A053-D2F5-A837-7CCCE707A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988" y="751628"/>
            <a:ext cx="10795421" cy="58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Conclusion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Summarize the impact and effectiveness of your solution. Reiterate how it solves the problem statement.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657F8-E2A1-7A49-972D-E9F09B432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68" y="1911563"/>
            <a:ext cx="1123375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addresses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challenges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hiring: time-consuming resume screening, inconsistent formats, and lack 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contextual matching.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LLMs, semantic matching, and automation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it ensures fast, fair, and privacy-preserving candidate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shortlisting.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scalable, accurate, and cost-effective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 practical solution for modern recruitment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AI-powered, on-premise job screening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by a single contributor.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reduces recruiter workload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quality of hiring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48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264816" y="184666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References/Other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93409-6381-C9E5-45D5-9695BF227788}"/>
              </a:ext>
            </a:extLst>
          </p:cNvPr>
          <p:cNvSpPr txBox="1"/>
          <p:nvPr/>
        </p:nvSpPr>
        <p:spPr>
          <a:xfrm>
            <a:off x="492558" y="1100285"/>
            <a:ext cx="75784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https://ollama.com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https://sqlite.org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Flask: https://flask.palletsprojects.com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scraping guidelines: https://docs.python-guide.org/scenarios/scrape/</a:t>
            </a:r>
          </a:p>
        </p:txBody>
      </p:sp>
    </p:spTree>
    <p:extLst>
      <p:ext uri="{BB962C8B-B14F-4D97-AF65-F5344CB8AC3E}">
        <p14:creationId xmlns:p14="http://schemas.microsoft.com/office/powerpoint/2010/main" val="412367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325000" y="2166600"/>
            <a:ext cx="4850000" cy="1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3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Thank You</a:t>
            </a:r>
            <a:endParaRPr sz="2933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1325000" y="3014543"/>
            <a:ext cx="9746921" cy="30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The template should consist of the following and it is mandated to be used by your team for submitting your innovative ideas/solutions.</a:t>
            </a:r>
            <a:b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</a:br>
            <a:br>
              <a:rPr lang="en-GB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</a:br>
            <a:r>
              <a:rPr lang="en-US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Follow file naming format: Team </a:t>
            </a:r>
            <a:r>
              <a:rPr lang="en-US" sz="2533" kern="0" dirty="0" err="1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name_Idea</a:t>
            </a:r>
            <a:r>
              <a:rPr lang="en-US" sz="2533" kern="0" dirty="0">
                <a:solidFill>
                  <a:srgbClr val="FFFFFF"/>
                </a:solidFill>
                <a:latin typeface="Graphik" panose="020B0503030202060203" pitchFamily="34" charset="0"/>
                <a:ea typeface="Google Sans"/>
                <a:cs typeface="Google Sans"/>
                <a:sym typeface="Google Sans"/>
              </a:rPr>
              <a:t> Name.pptx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2533" kern="0" dirty="0">
              <a:solidFill>
                <a:srgbClr val="FFFFFF"/>
              </a:solidFill>
              <a:latin typeface="Graphik" panose="020B0503030202060203" pitchFamily="34" charset="0"/>
              <a:ea typeface="Google Sans"/>
              <a:cs typeface="Google Sans"/>
              <a:sym typeface="Google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533" kern="0" dirty="0">
              <a:solidFill>
                <a:srgbClr val="FFFFFF"/>
              </a:solidFill>
              <a:latin typeface="Graphik" panose="020B0503030202060203" pitchFamily="34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1325000" y="2166600"/>
            <a:ext cx="6842649" cy="84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3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Guidelines</a:t>
            </a:r>
            <a:endParaRPr sz="2933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86877"/>
          <a:stretch/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right light in the sky&#10;&#10;AI-generated content may be incorrect.">
            <a:extLst>
              <a:ext uri="{FF2B5EF4-FFF2-40B4-BE49-F238E27FC236}">
                <a16:creationId xmlns:a16="http://schemas.microsoft.com/office/drawing/2014/main" id="{FE4E1242-A2E1-CE79-930C-1CDFA983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2ED2C4-F73E-CF5A-BF7C-0A430F065734}"/>
              </a:ext>
            </a:extLst>
          </p:cNvPr>
          <p:cNvGrpSpPr/>
          <p:nvPr/>
        </p:nvGrpSpPr>
        <p:grpSpPr>
          <a:xfrm>
            <a:off x="1482400" y="1655833"/>
            <a:ext cx="2966257" cy="440017"/>
            <a:chOff x="415600" y="1568886"/>
            <a:chExt cx="2966257" cy="440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BFF640-EAAB-CF3A-4C85-790407726C03}"/>
                </a:ext>
              </a:extLst>
            </p:cNvPr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C1551D-3641-BAF5-9579-63C60DB1ED33}"/>
                </a:ext>
              </a:extLst>
            </p:cNvPr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0" i="0" dirty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</a:p>
          </p:txBody>
        </p:sp>
      </p:grpSp>
      <p:pic>
        <p:nvPicPr>
          <p:cNvPr id="5" name="Picture 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5F713958-C4C7-780B-FFFD-8F410CF44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A4F854-78AF-BC25-0565-685458E792EF}"/>
              </a:ext>
            </a:extLst>
          </p:cNvPr>
          <p:cNvSpPr/>
          <p:nvPr/>
        </p:nvSpPr>
        <p:spPr>
          <a:xfrm>
            <a:off x="924152" y="4315279"/>
            <a:ext cx="1443661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4E6E6483-22B8-8DE4-F4D4-3D22A89DA1A7}"/>
              </a:ext>
            </a:extLst>
          </p:cNvPr>
          <p:cNvSpPr txBox="1">
            <a:spLocks/>
          </p:cNvSpPr>
          <p:nvPr/>
        </p:nvSpPr>
        <p:spPr>
          <a:xfrm>
            <a:off x="270905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Vamshi Yaski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E780D7-8359-373C-8C58-C27EB0044A3A}"/>
              </a:ext>
            </a:extLst>
          </p:cNvPr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7">
            <a:extLst>
              <a:ext uri="{FF2B5EF4-FFF2-40B4-BE49-F238E27FC236}">
                <a16:creationId xmlns:a16="http://schemas.microsoft.com/office/drawing/2014/main" id="{9240FEF2-AAA6-406E-1BEC-B220846E54E6}"/>
              </a:ext>
            </a:extLst>
          </p:cNvPr>
          <p:cNvSpPr txBox="1">
            <a:spLocks/>
          </p:cNvSpPr>
          <p:nvPr/>
        </p:nvSpPr>
        <p:spPr>
          <a:xfrm>
            <a:off x="255225" y="2867440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latin typeface="Graphik" panose="020B0503030202060203" pitchFamily="34" charset="0"/>
              </a:rPr>
              <a:t>Team details</a:t>
            </a:r>
            <a:endParaRPr lang="en-GB" b="1" kern="0" dirty="0">
              <a:latin typeface="Graphik" panose="020B0503030202060203" pitchFamily="34" charset="0"/>
            </a:endParaRPr>
          </a:p>
        </p:txBody>
      </p:sp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id="{8E054308-2CF0-5FCF-1076-92BF42D9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42341"/>
              </p:ext>
            </p:extLst>
          </p:nvPr>
        </p:nvGraphicFramePr>
        <p:xfrm>
          <a:off x="319038" y="3342942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>
                  <a:extLst>
                    <a:ext uri="{9D8B030D-6E8A-4147-A177-3AD203B41FA5}">
                      <a16:colId xmlns:a16="http://schemas.microsoft.com/office/drawing/2014/main" val="129918070"/>
                    </a:ext>
                  </a:extLst>
                </a:gridCol>
                <a:gridCol w="7235382">
                  <a:extLst>
                    <a:ext uri="{9D8B030D-6E8A-4147-A177-3AD203B41FA5}">
                      <a16:colId xmlns:a16="http://schemas.microsoft.com/office/drawing/2014/main" val="1188269312"/>
                    </a:ext>
                  </a:extLst>
                </a:gridCol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TEAM NAME: </a:t>
                      </a:r>
                      <a:r>
                        <a:rPr lang="en-US" sz="1400" dirty="0" err="1"/>
                        <a:t>DataCrafters_AI</a:t>
                      </a:r>
                      <a:endParaRPr lang="en-US" sz="1400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12452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F1F646-1803-1F15-C7A9-B2F81812B2C2}"/>
              </a:ext>
            </a:extLst>
          </p:cNvPr>
          <p:cNvSpPr txBox="1">
            <a:spLocks/>
          </p:cNvSpPr>
          <p:nvPr/>
        </p:nvSpPr>
        <p:spPr>
          <a:xfrm>
            <a:off x="1390468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797"/>
              </a:lnSpc>
            </a:pP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7F208-60CB-C60F-2DB9-AA9D6219C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1" y="4311364"/>
            <a:ext cx="1443661" cy="1471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321B8FFC-3ACD-A63B-7FE8-C3E8D22CF879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30E63F-7543-6F17-0E7C-48BE4A30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58162"/>
              </p:ext>
            </p:extLst>
          </p:nvPr>
        </p:nvGraphicFramePr>
        <p:xfrm>
          <a:off x="323868" y="990600"/>
          <a:ext cx="11544264" cy="567556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907429">
                  <a:extLst>
                    <a:ext uri="{9D8B030D-6E8A-4147-A177-3AD203B41FA5}">
                      <a16:colId xmlns:a16="http://schemas.microsoft.com/office/drawing/2014/main" val="562209318"/>
                    </a:ext>
                  </a:extLst>
                </a:gridCol>
                <a:gridCol w="8636835">
                  <a:extLst>
                    <a:ext uri="{9D8B030D-6E8A-4147-A177-3AD203B41FA5}">
                      <a16:colId xmlns:a16="http://schemas.microsoft.com/office/drawing/2014/main" val="400706380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Idea Title</a:t>
                      </a:r>
                      <a:br>
                        <a:rPr lang="en-US" dirty="0">
                          <a:latin typeface="Graphik" panose="020B0503030202060203" pitchFamily="34" charset="0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  <a:sym typeface="Arial"/>
                        </a:rPr>
                        <a:t>(Provide a concise and impactful title for your idea.)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raphik" panose="020B050303020206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Graphik"/>
                        </a:rPr>
                        <a:t>Enhancing Job Screening with AI and Data Intelligence</a:t>
                      </a:r>
                      <a:endParaRPr lang="en-IN" sz="1800" b="0" dirty="0">
                        <a:latin typeface="Graphik"/>
                      </a:endParaRPr>
                    </a:p>
                    <a:p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12125"/>
                  </a:ext>
                </a:extLst>
              </a:tr>
              <a:tr h="8167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DataCrafters_AI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433584"/>
                  </a:ext>
                </a:extLst>
              </a:tr>
              <a:tr h="18407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Problem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Current recruitment processes are time-consuming, prone to bias, and struggle with resume-to-JD alignment.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There is a lack of intelligent systems that can extract relevant insights from unstructured job data and candidate profiles.</a:t>
                      </a:r>
                    </a:p>
                    <a:p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43077"/>
                  </a:ext>
                </a:extLst>
              </a:tr>
              <a:tr h="17811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Proposed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 developed a GenAI-based solution powered by local LLMs (</a:t>
                      </a:r>
                      <a:r>
                        <a:rPr lang="en-US" dirty="0" err="1"/>
                        <a:t>Ollama</a:t>
                      </a:r>
                      <a:r>
                        <a:rPr lang="en-US" dirty="0"/>
                        <a:t>) and a multi-agent system.</a:t>
                      </a:r>
                    </a:p>
                    <a:p>
                      <a:r>
                        <a:rPr lang="en-US" dirty="0"/>
                        <a:t>Our pipeline includes:</a:t>
                      </a:r>
                    </a:p>
                    <a:p>
                      <a:r>
                        <a:rPr lang="en-US" dirty="0"/>
                        <a:t>JD summarization</a:t>
                      </a:r>
                    </a:p>
                    <a:p>
                      <a:r>
                        <a:rPr lang="en-US" dirty="0"/>
                        <a:t>Resume parsing and embedding</a:t>
                      </a:r>
                    </a:p>
                    <a:p>
                      <a:r>
                        <a:rPr lang="en-US" dirty="0"/>
                        <a:t>AI-powered candidate matching</a:t>
                      </a:r>
                    </a:p>
                    <a:p>
                      <a:r>
                        <a:rPr lang="en-US" dirty="0"/>
                        <a:t>SQLite-based shortlisting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5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statement you are trying to address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BD1A4-E73D-6390-E23F-D6FC873B2D49}"/>
              </a:ext>
            </a:extLst>
          </p:cNvPr>
          <p:cNvSpPr txBox="1"/>
          <p:nvPr/>
        </p:nvSpPr>
        <p:spPr>
          <a:xfrm>
            <a:off x="283842" y="1012818"/>
            <a:ext cx="1135805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recruitment processes are time-consuming, prone to bias, and struggle with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resume-to-JD alignment.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lack of intelligent systems that can extract relevant insights from unstructured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job data and candidate profiles.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resume screening is time-consuming and inefficient.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resume formats hinder accurate matching.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systems rely on keyword-matching, missing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Scaling hiring processes with fairness and accuracy is difficult.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Cloud-based AI raises concerns about privacy and cost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Proposed Solution Overview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Brief approach description or methodology used to tackle the problem 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791AF-6C44-2B14-2D6D-4AB93991A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79" y="1199378"/>
            <a:ext cx="104118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developed an end-to-end AI-powered system using a multi-agent approach: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 Summarizer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 used local LLMs (via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extract key expectations from lengthy JDs.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Matcher Agent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 built an intelligent parser that matches resumes to JDs using semantic embeddings.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On-Premise AI Architecture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system runs entirely locally to ensure privacy, eliminate cloud dependency, and reduce costs.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 Integration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Candidate data and match scores are stored in a lightweight SQLite database for quick retrieval.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Flask UI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 implemented a user-friendly interface for uploading JDs and resumes, and displaying shortlisted candidates.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This solution enables efficient, accurate, and fair hiring — all developed by a solo contributor.</a:t>
            </a:r>
          </a:p>
        </p:txBody>
      </p:sp>
    </p:spTree>
    <p:extLst>
      <p:ext uri="{BB962C8B-B14F-4D97-AF65-F5344CB8AC3E}">
        <p14:creationId xmlns:p14="http://schemas.microsoft.com/office/powerpoint/2010/main" val="86936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Technologies Used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List the key technologies, frameworks, and tools you utilized in your solution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E8B7D-3943-A2A0-2A30-87620A193385}"/>
              </a:ext>
            </a:extLst>
          </p:cNvPr>
          <p:cNvSpPr txBox="1"/>
          <p:nvPr/>
        </p:nvSpPr>
        <p:spPr>
          <a:xfrm>
            <a:off x="444717" y="1199378"/>
            <a:ext cx="999623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Programming Language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– Core scripting for agents, data processing, and automation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AI &amp; ML Frameworks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On-prem LLM for JD summarization and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Transformers – For embedding JDs and resumes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Backend &amp; DB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– Lightweight web framework for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 – Local database for storing candidate-JD matches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Resume &amp; JD Processing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PyMuPDF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PDF text extraction from resumes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TextRank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Custom NLP – For JD summarization logic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Tools &amp; Utilities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 Studio – For recording the demo video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– For version control and code repository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– For tracking system operations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55352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61898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Agents' interaction design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2F17F-D17B-7A49-C9A1-BC1BADE140AD}"/>
              </a:ext>
            </a:extLst>
          </p:cNvPr>
          <p:cNvSpPr txBox="1"/>
          <p:nvPr/>
        </p:nvSpPr>
        <p:spPr>
          <a:xfrm>
            <a:off x="634379" y="1013664"/>
            <a:ext cx="98090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1️⃣ JD Summarizer Agent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Raw Job Description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LLM to extract role expectations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 concise summary focusing on key responsibilities and skills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2️⃣ Resume Matcher Agent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Parsed resume content (PDF)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from JD Summarizer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Embeds both using Sentence Transformers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 semantic similarity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Shortlists resumes above a defined threshold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70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Code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0E2F68-FF02-6770-8631-DE42FF47B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858" y="889843"/>
            <a:ext cx="1025312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📁 agents/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├── jd_summarizer.py       # Extracts key points from job descriptions using Ollama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└── resume_matcher.py      # Parses and matches resumes to JD summaries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📁 data/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├── samples_jds/           # Sample job descriptions (text files)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└── sample_resumes/        # Sample resumes (PDFs)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📁 database/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└── db_handler.py          # SQLite database setup and query logic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📄 job_screening.db           # SQLite database storing matches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📄 app.py                     # Flask application for UI and agent integration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📄 requirements.txt           # List of dependencies (Flask, PyMuPDF, Sentence Transformers, etc.)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📄 README.md                  # Project overview and setup instructions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07318"/>
      </p:ext>
    </p:extLst>
  </p:cSld>
  <p:clrMapOvr>
    <a:masterClrMapping/>
  </p:clrMapOvr>
</p:sld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_Exp_Presentation-Template_v5-2024" id="{632751DD-A84D-D849-B0B6-44CCDFA99F61}" vid="{69070162-6984-CD4F-9F36-7088033C2B3F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895</Words>
  <Application>Microsoft Office PowerPoint</Application>
  <PresentationFormat>Widescreen</PresentationFormat>
  <Paragraphs>119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Arial</vt:lpstr>
      <vt:lpstr>Graphik</vt:lpstr>
      <vt:lpstr>Graphik Light</vt:lpstr>
      <vt:lpstr>Graphik Medium</vt:lpstr>
      <vt:lpstr>Graphik Semibold</vt:lpstr>
      <vt:lpstr>Times New Roman</vt:lpstr>
      <vt:lpstr>1_Canvas-Theme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Tolentino, Ma. Antonette</dc:creator>
  <cp:lastModifiedBy>Vamshi Yaski</cp:lastModifiedBy>
  <cp:revision>12</cp:revision>
  <dcterms:created xsi:type="dcterms:W3CDTF">2025-02-26T01:18:59Z</dcterms:created>
  <dcterms:modified xsi:type="dcterms:W3CDTF">2025-04-08T18:17:07Z</dcterms:modified>
</cp:coreProperties>
</file>